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8"/>
  </p:notesMasterIdLst>
  <p:handoutMasterIdLst>
    <p:handoutMasterId r:id="rId9"/>
  </p:handoutMasterIdLst>
  <p:sldIdLst>
    <p:sldId id="388" r:id="rId2"/>
    <p:sldId id="342" r:id="rId3"/>
    <p:sldId id="378" r:id="rId4"/>
    <p:sldId id="381" r:id="rId5"/>
    <p:sldId id="389" r:id="rId6"/>
    <p:sldId id="390" r:id="rId7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6DE7"/>
    <a:srgbClr val="FF0066"/>
    <a:srgbClr val="F9E7F5"/>
    <a:srgbClr val="F1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etlý štýl 3 - zvýrazneni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58" autoAdjust="0"/>
    <p:restoredTop sz="93651" autoAdjust="0"/>
  </p:normalViewPr>
  <p:slideViewPr>
    <p:cSldViewPr>
      <p:cViewPr varScale="1">
        <p:scale>
          <a:sx n="81" d="100"/>
          <a:sy n="81" d="100"/>
        </p:scale>
        <p:origin x="917" y="53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CD98B-3F08-4C73-A804-AB18CF7DC612}" type="datetimeFigureOut">
              <a:rPr lang="sk-SK" smtClean="0"/>
              <a:t>31. 5. 2021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54F72-7A7A-4610-A5EC-4C433CC7F1D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36015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1F5DB-BA02-4043-BC68-8D9F0EE20FE7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94DF6-8F0A-4945-9FAD-DA13C9F02C0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45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94DF6-8F0A-4945-9FAD-DA13C9F02C05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39607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294DF6-8F0A-4945-9FAD-DA13C9F02C05}" type="slidenum">
              <a:rPr lang="sk-SK" smtClean="0"/>
              <a:pPr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18300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Obdĺž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ĺž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ĺž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uho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5" name="Rovná spojnic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D05D6C-BA16-483B-AA09-B15AFEC58FFE}" type="datetimeFigureOut">
              <a:rPr lang="sk-SK" smtClean="0"/>
              <a:pPr/>
              <a:t>31. 5. 2021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8" name="Rovná spojnic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ovná spojnic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uho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bit.ly/3hChMbZ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hyperlink" Target="mailto:tomas.tabis@minedu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kTextu 6"/>
          <p:cNvSpPr txBox="1"/>
          <p:nvPr/>
        </p:nvSpPr>
        <p:spPr>
          <a:xfrm>
            <a:off x="1164863" y="3861048"/>
            <a:ext cx="6919319" cy="961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/>
              <a:t>PA7 Workshop on H</a:t>
            </a:r>
            <a:r>
              <a:rPr lang="sk-SK" sz="2000" b="1" dirty="0" err="1"/>
              <a:t>orizon</a:t>
            </a:r>
            <a:r>
              <a:rPr lang="sk-SK" sz="2000" b="1" dirty="0"/>
              <a:t> </a:t>
            </a:r>
            <a:r>
              <a:rPr lang="en-US" sz="2000" b="1" dirty="0"/>
              <a:t>2020 Survey results </a:t>
            </a:r>
            <a:endParaRPr lang="sk-SK" sz="2000" b="1" dirty="0"/>
          </a:p>
          <a:p>
            <a:pPr>
              <a:lnSpc>
                <a:spcPct val="150000"/>
              </a:lnSpc>
            </a:pPr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XXI </a:t>
            </a: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PA7 Steering Group Meeting</a:t>
            </a:r>
            <a:endParaRPr lang="sk-SK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Obrázok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5" t="11297" r="58413" b="79366"/>
          <a:stretch/>
        </p:blipFill>
        <p:spPr bwMode="auto">
          <a:xfrm>
            <a:off x="25224" y="6047338"/>
            <a:ext cx="1882480" cy="5500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Image result for danube transnational program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983890"/>
            <a:ext cx="1932747" cy="58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New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7"/>
          <a:stretch/>
        </p:blipFill>
        <p:spPr bwMode="auto">
          <a:xfrm>
            <a:off x="-7055" y="0"/>
            <a:ext cx="9085095" cy="358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ty of Belgrad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69" y="6003552"/>
            <a:ext cx="1925723" cy="57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Ã½sledok vyhÄ¾adÃ¡vania obrÃ¡zkov pre dopyt eu flag ipa partn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05263"/>
            <a:ext cx="872344" cy="79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164863" y="5179028"/>
            <a:ext cx="7128792" cy="410212"/>
          </a:xfrm>
        </p:spPr>
        <p:txBody>
          <a:bodyPr>
            <a:noAutofit/>
          </a:bodyPr>
          <a:lstStyle/>
          <a:p>
            <a:pPr algn="l"/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 </a:t>
            </a:r>
            <a:r>
              <a:rPr lang="sk-SK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June</a:t>
            </a:r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2021                          Online</a:t>
            </a:r>
          </a:p>
        </p:txBody>
      </p:sp>
      <p:pic>
        <p:nvPicPr>
          <p:cNvPr id="10" name="Picture 2" descr="CVTI SR &gt; Pre médiá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399" y="5778330"/>
            <a:ext cx="907745" cy="90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567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ĺžnik: zaoblené rohy 7">
            <a:extLst>
              <a:ext uri="{FF2B5EF4-FFF2-40B4-BE49-F238E27FC236}">
                <a16:creationId xmlns:a16="http://schemas.microsoft.com/office/drawing/2014/main" id="{13E4EA69-667F-44DE-9D7F-4A8F567FEE56}"/>
              </a:ext>
            </a:extLst>
          </p:cNvPr>
          <p:cNvSpPr/>
          <p:nvPr/>
        </p:nvSpPr>
        <p:spPr>
          <a:xfrm>
            <a:off x="431540" y="4941168"/>
            <a:ext cx="838893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 err="1">
                <a:solidFill>
                  <a:srgbClr val="7030A0"/>
                </a:solidFill>
              </a:rPr>
              <a:t>Survey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320480"/>
          </a:xfrm>
        </p:spPr>
        <p:txBody>
          <a:bodyPr>
            <a:normAutofit/>
          </a:bodyPr>
          <a:lstStyle/>
          <a:p>
            <a:pPr lvl="1"/>
            <a:endParaRPr lang="sk-SK" dirty="0"/>
          </a:p>
          <a:p>
            <a:pPr lvl="1" algn="just"/>
            <a:r>
              <a:rPr lang="sk-SK" dirty="0"/>
              <a:t>In 2020, PA7 team distributed </a:t>
            </a:r>
            <a:r>
              <a:rPr lang="en-US" b="1" dirty="0"/>
              <a:t>two types of online questionnaires </a:t>
            </a:r>
            <a:r>
              <a:rPr lang="en-US" dirty="0"/>
              <a:t>focused on mapping the (non)participation of Danube region researchers in Horizon 2020</a:t>
            </a:r>
            <a:r>
              <a:rPr lang="sk-SK" dirty="0"/>
              <a:t>:</a:t>
            </a:r>
          </a:p>
          <a:p>
            <a:pPr marL="274320" lvl="1" indent="0">
              <a:buNone/>
            </a:pPr>
            <a:endParaRPr lang="sk-SK" dirty="0"/>
          </a:p>
          <a:p>
            <a:pPr marL="731520" lvl="1" indent="-457200">
              <a:buFont typeface="+mj-lt"/>
              <a:buAutoNum type="arabicPeriod"/>
            </a:pPr>
            <a:r>
              <a:rPr lang="en-US" sz="2000" b="1" dirty="0"/>
              <a:t>policy makers</a:t>
            </a:r>
          </a:p>
          <a:p>
            <a:pPr marL="1005840" lvl="2" indent="-457200"/>
            <a:r>
              <a:rPr lang="en-US" dirty="0"/>
              <a:t>oriented on defining </a:t>
            </a:r>
            <a:r>
              <a:rPr lang="sk-SK" dirty="0" err="1"/>
              <a:t>strengt</a:t>
            </a:r>
            <a:r>
              <a:rPr lang="en-US" dirty="0"/>
              <a:t>h</a:t>
            </a:r>
            <a:r>
              <a:rPr lang="sk-SK" dirty="0"/>
              <a:t>s </a:t>
            </a:r>
            <a:r>
              <a:rPr lang="en-US" dirty="0"/>
              <a:t>and gaps in (non)participation in H2020</a:t>
            </a:r>
            <a:endParaRPr lang="sk-SK" dirty="0"/>
          </a:p>
          <a:p>
            <a:pPr marL="731520" lvl="1" indent="-457200">
              <a:buFont typeface="+mj-lt"/>
              <a:buAutoNum type="arabicPeriod"/>
            </a:pPr>
            <a:r>
              <a:rPr lang="en-US" sz="2000" b="1" dirty="0"/>
              <a:t>national contact points, agencies and/or applicants/potential applicants/and participants and other relevant stakeholders</a:t>
            </a:r>
          </a:p>
          <a:p>
            <a:pPr marL="1005840" lvl="2" indent="-457200"/>
            <a:r>
              <a:rPr lang="en-US" dirty="0"/>
              <a:t>focused on the motives and barriers to the (non)participation in H2020</a:t>
            </a:r>
          </a:p>
          <a:p>
            <a:pPr marL="731520" lvl="1" indent="-457200">
              <a:buFont typeface="+mj-lt"/>
              <a:buAutoNum type="arabicPeriod"/>
            </a:pPr>
            <a:endParaRPr lang="sk-SK" dirty="0"/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8CFDF81A-6318-47AB-96FA-7358B0E538C6}"/>
              </a:ext>
            </a:extLst>
          </p:cNvPr>
          <p:cNvSpPr txBox="1"/>
          <p:nvPr/>
        </p:nvSpPr>
        <p:spPr>
          <a:xfrm>
            <a:off x="107504" y="5025950"/>
            <a:ext cx="84969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en-US" dirty="0"/>
              <a:t>The received answers helped us to </a:t>
            </a:r>
            <a:r>
              <a:rPr lang="en-US" b="1" dirty="0"/>
              <a:t>map the main reasons leading to participation, barriers to non-participation </a:t>
            </a:r>
            <a:r>
              <a:rPr lang="en-US" dirty="0"/>
              <a:t>in projects, showed us strengths</a:t>
            </a:r>
            <a:r>
              <a:rPr lang="sk-SK" dirty="0"/>
              <a:t>, </a:t>
            </a:r>
            <a:r>
              <a:rPr lang="sk-SK" dirty="0" err="1"/>
              <a:t>gaps</a:t>
            </a:r>
            <a:r>
              <a:rPr lang="en-US" dirty="0"/>
              <a:t>, etc.</a:t>
            </a:r>
            <a:endParaRPr lang="sk-SK" dirty="0"/>
          </a:p>
        </p:txBody>
      </p:sp>
      <p:pic>
        <p:nvPicPr>
          <p:cNvPr id="1026" name="Picture 2" descr="Site Survey Icon High Res Stock Images | Shutterstock">
            <a:extLst>
              <a:ext uri="{FF2B5EF4-FFF2-40B4-BE49-F238E27FC236}">
                <a16:creationId xmlns:a16="http://schemas.microsoft.com/office/drawing/2014/main" id="{89A43971-2E76-4A66-B0D5-D6A276635D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5" t="14901" r="20922" b="20300"/>
          <a:stretch/>
        </p:blipFill>
        <p:spPr bwMode="auto">
          <a:xfrm>
            <a:off x="8154397" y="54581"/>
            <a:ext cx="900101" cy="108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Site Survey Icon High Res Stock Images | Shutterstock">
            <a:extLst>
              <a:ext uri="{FF2B5EF4-FFF2-40B4-BE49-F238E27FC236}">
                <a16:creationId xmlns:a16="http://schemas.microsoft.com/office/drawing/2014/main" id="{B616D210-38D1-49A7-A1D6-CDD1253B29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5" t="14901" r="20922" b="20300"/>
          <a:stretch/>
        </p:blipFill>
        <p:spPr bwMode="auto">
          <a:xfrm>
            <a:off x="58996" y="34668"/>
            <a:ext cx="900101" cy="108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89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>
                <a:solidFill>
                  <a:srgbClr val="7030A0"/>
                </a:solidFill>
              </a:rPr>
              <a:t>Workshop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107504" y="926763"/>
            <a:ext cx="8640960" cy="5487801"/>
          </a:xfrm>
        </p:spPr>
        <p:txBody>
          <a:bodyPr>
            <a:normAutofit/>
          </a:bodyPr>
          <a:lstStyle/>
          <a:p>
            <a:pPr lvl="1"/>
            <a:endParaRPr lang="sk-SK" dirty="0"/>
          </a:p>
          <a:p>
            <a:pPr lvl="1" algn="just"/>
            <a:r>
              <a:rPr lang="sk-SK" dirty="0" err="1"/>
              <a:t>One</a:t>
            </a:r>
            <a:r>
              <a:rPr lang="sk-SK" dirty="0"/>
              <a:t> of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results</a:t>
            </a:r>
            <a:r>
              <a:rPr lang="sk-SK" dirty="0"/>
              <a:t> </a:t>
            </a:r>
            <a:r>
              <a:rPr lang="sk-SK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sk-SK" dirty="0"/>
              <a:t> Analysis </a:t>
            </a:r>
            <a:r>
              <a:rPr lang="en-US" b="1" dirty="0"/>
              <a:t>Participation of the DR Countries in Horizon 2020</a:t>
            </a:r>
            <a:r>
              <a:rPr lang="en-US" dirty="0"/>
              <a:t> was carried out, published and now we would like to present it to the wider audience</a:t>
            </a:r>
            <a:endParaRPr lang="sk-SK" dirty="0"/>
          </a:p>
          <a:p>
            <a:pPr marL="274320" lvl="1" indent="0" algn="just">
              <a:buNone/>
            </a:pPr>
            <a:endParaRPr lang="sk-SK" dirty="0"/>
          </a:p>
          <a:p>
            <a:pPr lvl="1" algn="just"/>
            <a:r>
              <a:rPr lang="sk-SK" b="1" dirty="0" err="1"/>
              <a:t>Aim</a:t>
            </a:r>
            <a:r>
              <a:rPr lang="en-US" b="1" dirty="0"/>
              <a:t>s</a:t>
            </a:r>
            <a:r>
              <a:rPr lang="sk-SK" b="1" dirty="0"/>
              <a:t> of </a:t>
            </a:r>
            <a:r>
              <a:rPr lang="sk-SK" b="1" dirty="0" err="1"/>
              <a:t>the</a:t>
            </a:r>
            <a:r>
              <a:rPr lang="sk-SK" b="1" dirty="0"/>
              <a:t> workshop</a:t>
            </a:r>
            <a:r>
              <a:rPr lang="en-US" b="1" dirty="0"/>
              <a:t>: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sk-SK" dirty="0"/>
              <a:t>to </a:t>
            </a:r>
            <a:r>
              <a:rPr lang="sk-SK" dirty="0" err="1"/>
              <a:t>introduce</a:t>
            </a:r>
            <a:r>
              <a:rPr lang="en-US" dirty="0"/>
              <a:t> and discuss</a:t>
            </a:r>
            <a:r>
              <a:rPr lang="sk-SK" dirty="0"/>
              <a:t> </a:t>
            </a:r>
            <a:r>
              <a:rPr lang="en-US" dirty="0"/>
              <a:t>the main </a:t>
            </a:r>
            <a:r>
              <a:rPr lang="en-US" b="1" dirty="0"/>
              <a:t>outcomes</a:t>
            </a:r>
            <a:r>
              <a:rPr lang="sk-SK" b="1" dirty="0"/>
              <a:t> of </a:t>
            </a:r>
            <a:r>
              <a:rPr lang="sk-SK" b="1" dirty="0" err="1"/>
              <a:t>the</a:t>
            </a:r>
            <a:r>
              <a:rPr lang="sk-SK" b="1" dirty="0"/>
              <a:t> </a:t>
            </a:r>
            <a:r>
              <a:rPr lang="sk-SK" b="1" dirty="0" err="1"/>
              <a:t>analysis</a:t>
            </a:r>
            <a:endParaRPr lang="sk-SK" b="1" dirty="0"/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/>
              <a:t>to present the </a:t>
            </a:r>
            <a:r>
              <a:rPr lang="en-US" b="1" dirty="0"/>
              <a:t>possibilities for the DR researchers to increase their participation in Horizon Europe</a:t>
            </a:r>
            <a:r>
              <a:rPr lang="en-US" dirty="0"/>
              <a:t> (e.g. widening; synergies; …) </a:t>
            </a:r>
            <a:endParaRPr lang="sk-SK" dirty="0"/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b="1" dirty="0"/>
              <a:t>to share the best practices and lessons learnt </a:t>
            </a:r>
            <a:r>
              <a:rPr lang="en-US" dirty="0"/>
              <a:t>from the selected DR upstream/downstream countries on accelerating participation in research </a:t>
            </a:r>
            <a:r>
              <a:rPr lang="en-US" dirty="0" err="1"/>
              <a:t>programmes</a:t>
            </a:r>
            <a:r>
              <a:rPr lang="en-US" dirty="0"/>
              <a:t> in the future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b="1" dirty="0"/>
              <a:t>to get inputs </a:t>
            </a:r>
            <a:r>
              <a:rPr lang="en-US" dirty="0"/>
              <a:t>from the speakers and participants on the future policies and measures </a:t>
            </a:r>
          </a:p>
          <a:p>
            <a:pPr lvl="1" algn="just"/>
            <a:endParaRPr lang="en-US" i="1" dirty="0"/>
          </a:p>
          <a:p>
            <a:pPr lvl="1" algn="just"/>
            <a:endParaRPr lang="sk-SK" i="1" dirty="0"/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A1F593C7-AF5D-48C7-87D5-0BE72C0BD722}"/>
              </a:ext>
            </a:extLst>
          </p:cNvPr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 descr="Workshop Icons - Download Free Vector Icons | Noun Project">
            <a:extLst>
              <a:ext uri="{FF2B5EF4-FFF2-40B4-BE49-F238E27FC236}">
                <a16:creationId xmlns:a16="http://schemas.microsoft.com/office/drawing/2014/main" id="{D0ED222E-4AC0-420C-91CA-EB413EBE3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805" y="-8334"/>
            <a:ext cx="1168524" cy="1168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Workshop Icons - Download Free Vector Icons | Noun Project">
            <a:extLst>
              <a:ext uri="{FF2B5EF4-FFF2-40B4-BE49-F238E27FC236}">
                <a16:creationId xmlns:a16="http://schemas.microsoft.com/office/drawing/2014/main" id="{AFD59B05-B320-4A4F-98DD-4601BB96F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709"/>
            <a:ext cx="1168524" cy="1168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064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 err="1">
                <a:solidFill>
                  <a:srgbClr val="7030A0"/>
                </a:solidFill>
              </a:rPr>
              <a:t>Highli</a:t>
            </a:r>
            <a:r>
              <a:rPr lang="en-US" b="1" dirty="0">
                <a:solidFill>
                  <a:srgbClr val="7030A0"/>
                </a:solidFill>
              </a:rPr>
              <a:t>g</a:t>
            </a:r>
            <a:r>
              <a:rPr lang="sk-SK" b="1" dirty="0" err="1">
                <a:solidFill>
                  <a:srgbClr val="7030A0"/>
                </a:solidFill>
              </a:rPr>
              <a:t>ht</a:t>
            </a:r>
            <a:r>
              <a:rPr lang="en-US" b="1" dirty="0">
                <a:solidFill>
                  <a:srgbClr val="7030A0"/>
                </a:solidFill>
              </a:rPr>
              <a:t>s</a:t>
            </a:r>
            <a:r>
              <a:rPr lang="sk-SK" b="1" dirty="0">
                <a:solidFill>
                  <a:srgbClr val="7030A0"/>
                </a:solidFill>
              </a:rPr>
              <a:t> of </a:t>
            </a:r>
            <a:r>
              <a:rPr lang="sk-SK" b="1" dirty="0" err="1">
                <a:solidFill>
                  <a:srgbClr val="7030A0"/>
                </a:solidFill>
              </a:rPr>
              <a:t>the</a:t>
            </a:r>
            <a:r>
              <a:rPr lang="sk-SK" b="1" dirty="0">
                <a:solidFill>
                  <a:srgbClr val="7030A0"/>
                </a:solidFill>
              </a:rPr>
              <a:t> agenda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 lnSpcReduction="10000"/>
          </a:bodyPr>
          <a:lstStyle/>
          <a:p>
            <a:pPr lvl="1"/>
            <a:endParaRPr lang="sk-SK" dirty="0"/>
          </a:p>
          <a:p>
            <a:pPr lvl="1"/>
            <a:r>
              <a:rPr lang="en-US" b="1" dirty="0"/>
              <a:t>Welcome notes </a:t>
            </a:r>
            <a:r>
              <a:rPr lang="en-US" dirty="0"/>
              <a:t>on behalf of the PA7 team and the EC DG REGIO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Introduction of the </a:t>
            </a:r>
            <a:r>
              <a:rPr lang="sk-SK" b="1" dirty="0" err="1"/>
              <a:t>survey</a:t>
            </a:r>
            <a:r>
              <a:rPr lang="sk-SK" b="1" dirty="0"/>
              <a:t> </a:t>
            </a:r>
            <a:r>
              <a:rPr lang="sk-SK" b="1" dirty="0" err="1"/>
              <a:t>results</a:t>
            </a:r>
            <a:r>
              <a:rPr lang="sk-SK" b="1" dirty="0"/>
              <a:t> </a:t>
            </a:r>
            <a:r>
              <a:rPr lang="sk-SK" dirty="0"/>
              <a:t>by </a:t>
            </a:r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Straka</a:t>
            </a:r>
            <a:r>
              <a:rPr lang="sk-SK" i="1" dirty="0"/>
              <a:t> (</a:t>
            </a:r>
            <a:r>
              <a:rPr lang="en-US" i="1" dirty="0"/>
              <a:t>the lead author of the analysis</a:t>
            </a:r>
            <a:r>
              <a:rPr lang="sk-SK" i="1" dirty="0"/>
              <a:t>) </a:t>
            </a:r>
          </a:p>
          <a:p>
            <a:pPr marL="274320" lvl="1" indent="0">
              <a:buNone/>
            </a:pPr>
            <a:endParaRPr lang="sk-SK" i="1" dirty="0"/>
          </a:p>
          <a:p>
            <a:pPr lvl="1"/>
            <a:r>
              <a:rPr lang="en-US" dirty="0"/>
              <a:t>Presentation of </a:t>
            </a:r>
            <a:r>
              <a:rPr lang="en-US" b="1" dirty="0"/>
              <a:t>Horizon Europe opportunities</a:t>
            </a:r>
            <a:r>
              <a:rPr lang="sk-SK" b="1" dirty="0"/>
              <a:t> </a:t>
            </a:r>
            <a:r>
              <a:rPr lang="sk-SK" dirty="0"/>
              <a:t>by </a:t>
            </a:r>
            <a:r>
              <a:rPr lang="lt-LT" i="1" dirty="0"/>
              <a:t>Karina</a:t>
            </a:r>
            <a:r>
              <a:rPr lang="sk-SK" i="1" dirty="0"/>
              <a:t> </a:t>
            </a:r>
            <a:r>
              <a:rPr lang="lt-LT" i="1" dirty="0"/>
              <a:t>Firkavičiūtė from the EC DG RTD</a:t>
            </a:r>
            <a:endParaRPr lang="sk-SK" i="1" dirty="0"/>
          </a:p>
          <a:p>
            <a:pPr marL="274320" lvl="1" indent="0">
              <a:buNone/>
            </a:pPr>
            <a:endParaRPr lang="sk-SK" dirty="0"/>
          </a:p>
          <a:p>
            <a:pPr lvl="1"/>
            <a:r>
              <a:rPr lang="en-US" b="1" dirty="0"/>
              <a:t>Best practice and lessons learnt </a:t>
            </a:r>
            <a:r>
              <a:rPr lang="en-US" dirty="0"/>
              <a:t>from 3 selected Danube countries; i.e. </a:t>
            </a:r>
            <a:r>
              <a:rPr lang="sk-SK" dirty="0"/>
              <a:t> </a:t>
            </a:r>
            <a:r>
              <a:rPr lang="sk-SK" dirty="0" err="1"/>
              <a:t>Austria</a:t>
            </a:r>
            <a:r>
              <a:rPr lang="sk-SK" dirty="0"/>
              <a:t> (</a:t>
            </a:r>
            <a:r>
              <a:rPr lang="sk-SK" i="1" dirty="0"/>
              <a:t>Dr. Martina Hartl</a:t>
            </a:r>
            <a:r>
              <a:rPr lang="sk-SK" dirty="0"/>
              <a:t>), </a:t>
            </a:r>
            <a:r>
              <a:rPr lang="sk-SK" dirty="0" err="1"/>
              <a:t>Czech</a:t>
            </a:r>
            <a:r>
              <a:rPr lang="sk-SK" dirty="0"/>
              <a:t> </a:t>
            </a:r>
            <a:r>
              <a:rPr lang="sk-SK" dirty="0" err="1"/>
              <a:t>Republic</a:t>
            </a:r>
            <a:r>
              <a:rPr lang="sk-SK" dirty="0"/>
              <a:t> (</a:t>
            </a:r>
            <a:r>
              <a:rPr lang="sk-SK" i="1" dirty="0"/>
              <a:t>Dr. Lucie </a:t>
            </a:r>
            <a:r>
              <a:rPr lang="sk-SK" i="1" dirty="0" err="1"/>
              <a:t>Núňez</a:t>
            </a:r>
            <a:r>
              <a:rPr lang="sk-SK" i="1" dirty="0"/>
              <a:t> </a:t>
            </a:r>
            <a:r>
              <a:rPr lang="sk-SK" i="1" dirty="0" err="1"/>
              <a:t>Tayupanta</a:t>
            </a:r>
            <a:r>
              <a:rPr lang="sk-SK" dirty="0"/>
              <a:t>) and </a:t>
            </a:r>
            <a:r>
              <a:rPr lang="sk-SK" dirty="0" err="1"/>
              <a:t>Serbia</a:t>
            </a:r>
            <a:r>
              <a:rPr lang="sk-SK" dirty="0"/>
              <a:t> (</a:t>
            </a:r>
            <a:r>
              <a:rPr lang="sk-SK" i="1" dirty="0"/>
              <a:t>Prof. Viktor </a:t>
            </a:r>
            <a:r>
              <a:rPr lang="sk-SK" i="1" dirty="0" err="1"/>
              <a:t>Nedović</a:t>
            </a:r>
            <a:r>
              <a:rPr lang="sk-SK" dirty="0"/>
              <a:t>)</a:t>
            </a:r>
          </a:p>
          <a:p>
            <a:pPr lvl="1"/>
            <a:endParaRPr lang="sk-SK" dirty="0"/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F53675BE-BDE0-46B0-9301-5D7702D8CB75}"/>
              </a:ext>
            </a:extLst>
          </p:cNvPr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4" name="Picture 2" descr="Agenda Icons - Download Free Vector Icons | Noun Project">
            <a:extLst>
              <a:ext uri="{FF2B5EF4-FFF2-40B4-BE49-F238E27FC236}">
                <a16:creationId xmlns:a16="http://schemas.microsoft.com/office/drawing/2014/main" id="{45403FD9-E724-4A24-B5FA-44D70372A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0" y="116632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genda Icons - Download Free Vector Icons | Noun Project">
            <a:extLst>
              <a:ext uri="{FF2B5EF4-FFF2-40B4-BE49-F238E27FC236}">
                <a16:creationId xmlns:a16="http://schemas.microsoft.com/office/drawing/2014/main" id="{B28DE8BD-9AFA-4FF2-8EC6-739863340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08" y="139533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850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Joining the workshop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/>
          </a:bodyPr>
          <a:lstStyle/>
          <a:p>
            <a:pPr lvl="1"/>
            <a:endParaRPr lang="sk-SK" dirty="0"/>
          </a:p>
          <a:p>
            <a:pPr lvl="1"/>
            <a:r>
              <a:rPr lang="sk-SK" dirty="0" err="1"/>
              <a:t>We</a:t>
            </a:r>
            <a:r>
              <a:rPr lang="sk-SK" dirty="0"/>
              <a:t> </a:t>
            </a:r>
            <a:r>
              <a:rPr lang="en-US" dirty="0"/>
              <a:t>will be looking forward to seeing you all at the workshop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We will be also pleased if you could send the invitation to any other potential participants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workshop will be held via </a:t>
            </a:r>
            <a:r>
              <a:rPr lang="en-US" dirty="0" err="1"/>
              <a:t>Webex</a:t>
            </a:r>
            <a:r>
              <a:rPr lang="en-US" dirty="0"/>
              <a:t> platform in an interactive format</a:t>
            </a:r>
            <a:endParaRPr lang="sk-SK" dirty="0"/>
          </a:p>
          <a:p>
            <a:pPr marL="274320" lvl="1" indent="0">
              <a:buNone/>
            </a:pPr>
            <a:endParaRPr lang="sk-SK" dirty="0"/>
          </a:p>
          <a:p>
            <a:pPr lvl="1"/>
            <a:r>
              <a:rPr lang="en-US" dirty="0"/>
              <a:t>Registration</a:t>
            </a:r>
            <a:r>
              <a:rPr lang="sk-SK" dirty="0"/>
              <a:t>: </a:t>
            </a:r>
            <a:r>
              <a:rPr lang="sk-SK" sz="2800" b="1" u="sng" dirty="0">
                <a:hlinkClick r:id="rId2"/>
              </a:rPr>
              <a:t>https://bit.ly/3hChMbZ</a:t>
            </a:r>
            <a:endParaRPr lang="sk-SK" sz="2800" b="1" dirty="0"/>
          </a:p>
          <a:p>
            <a:pPr lvl="1"/>
            <a:endParaRPr lang="sk-SK" dirty="0"/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E8624369-7AF3-40EC-83B0-9FF9CBA1D097}"/>
              </a:ext>
            </a:extLst>
          </p:cNvPr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 202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098" name="Picture 2" descr="Group, users, people, add group, add, join meeting, new icon - Download on  Iconfinder">
            <a:extLst>
              <a:ext uri="{FF2B5EF4-FFF2-40B4-BE49-F238E27FC236}">
                <a16:creationId xmlns:a16="http://schemas.microsoft.com/office/drawing/2014/main" id="{BFC336F3-FE1B-4622-BD24-E0138E5B7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69" y="188640"/>
            <a:ext cx="855340" cy="85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Group, users, people, add group, add, join meeting, new icon - Download on  Iconfinder">
            <a:extLst>
              <a:ext uri="{FF2B5EF4-FFF2-40B4-BE49-F238E27FC236}">
                <a16:creationId xmlns:a16="http://schemas.microsoft.com/office/drawing/2014/main" id="{E8176F72-54EE-4753-A075-428BDAFA5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314" y="222610"/>
            <a:ext cx="855340" cy="85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58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310791" y="6258211"/>
            <a:ext cx="8496944" cy="571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7" name="Picture 2" descr="C:\Users\Blaskó\Desktop\4da56c6e4199ee90672a68bb2f18884f-Brows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68" y="4463040"/>
            <a:ext cx="453097" cy="45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Blaskó\Desktop\square-facebook-5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24" y="5086539"/>
            <a:ext cx="449586" cy="44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ĺžnik 5"/>
          <p:cNvSpPr/>
          <p:nvPr/>
        </p:nvSpPr>
        <p:spPr>
          <a:xfrm>
            <a:off x="310791" y="908720"/>
            <a:ext cx="849694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" name="Picture 2" descr="Image result for thank you for attention icon"/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523" b="33058"/>
          <a:stretch/>
        </p:blipFill>
        <p:spPr bwMode="auto">
          <a:xfrm>
            <a:off x="1207554" y="200330"/>
            <a:ext cx="6768751" cy="184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4" descr="Image result for arrow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3" name="Obdĺžnik 12"/>
          <p:cNvSpPr/>
          <p:nvPr/>
        </p:nvSpPr>
        <p:spPr>
          <a:xfrm>
            <a:off x="0" y="3583473"/>
            <a:ext cx="61796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more information:</a:t>
            </a:r>
            <a:endParaRPr lang="sk-SK" sz="36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21" b="56590"/>
          <a:stretch/>
        </p:blipFill>
        <p:spPr bwMode="auto">
          <a:xfrm>
            <a:off x="761013" y="5687419"/>
            <a:ext cx="554335" cy="51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ástupný symbol obsahu 2"/>
          <p:cNvSpPr txBox="1">
            <a:spLocks/>
          </p:cNvSpPr>
          <p:nvPr/>
        </p:nvSpPr>
        <p:spPr>
          <a:xfrm>
            <a:off x="899592" y="4508727"/>
            <a:ext cx="6336704" cy="6463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www.danubeknowledgesociety.eu</a:t>
            </a:r>
          </a:p>
          <a:p>
            <a:pPr marL="0" indent="0">
              <a:buFont typeface="Wingdings 3"/>
              <a:buNone/>
            </a:pPr>
            <a:endParaRPr lang="sk-SK" u="sng" dirty="0"/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" name="AutoShape 2" descr="Image result for number 1 transparent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1026" name="Picture 2" descr="Who Made That Twitter Bird? - The New York Time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18" y="6184957"/>
            <a:ext cx="868322" cy="64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ástupný symbol obsahu 2">
            <a:extLst>
              <a:ext uri="{FF2B5EF4-FFF2-40B4-BE49-F238E27FC236}">
                <a16:creationId xmlns:a16="http://schemas.microsoft.com/office/drawing/2014/main" id="{81004568-2F87-412F-85BC-5F7120FB2BC3}"/>
              </a:ext>
            </a:extLst>
          </p:cNvPr>
          <p:cNvSpPr txBox="1">
            <a:spLocks/>
          </p:cNvSpPr>
          <p:nvPr/>
        </p:nvSpPr>
        <p:spPr>
          <a:xfrm>
            <a:off x="738753" y="6252168"/>
            <a:ext cx="6336704" cy="6998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GB" sz="2600" dirty="0">
                <a:solidFill>
                  <a:srgbClr val="0070C0"/>
                </a:solidFill>
              </a:rPr>
              <a:t>@EUSDR_knowledge</a:t>
            </a:r>
            <a:endParaRPr lang="sk-SK" u="sng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</p:txBody>
      </p:sp>
      <p:sp>
        <p:nvSpPr>
          <p:cNvPr id="17" name="Zástupný symbol obsahu 2">
            <a:extLst>
              <a:ext uri="{FF2B5EF4-FFF2-40B4-BE49-F238E27FC236}">
                <a16:creationId xmlns:a16="http://schemas.microsoft.com/office/drawing/2014/main" id="{E1069BDC-2A3F-4CDE-BCAD-D48B5B70E1E5}"/>
              </a:ext>
            </a:extLst>
          </p:cNvPr>
          <p:cNvSpPr txBox="1">
            <a:spLocks/>
          </p:cNvSpPr>
          <p:nvPr/>
        </p:nvSpPr>
        <p:spPr>
          <a:xfrm>
            <a:off x="489365" y="5711460"/>
            <a:ext cx="6336704" cy="64440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>
                <a:solidFill>
                  <a:srgbClr val="0070C0"/>
                </a:solidFill>
              </a:rPr>
              <a:t>#</a:t>
            </a:r>
            <a:r>
              <a:rPr lang="sk-SK" sz="2600" dirty="0" err="1">
                <a:solidFill>
                  <a:srgbClr val="0070C0"/>
                </a:solidFill>
              </a:rPr>
              <a:t>DanubeKnowledgeSociet</a:t>
            </a:r>
            <a:r>
              <a:rPr lang="en-US" sz="2600" dirty="0">
                <a:solidFill>
                  <a:srgbClr val="0070C0"/>
                </a:solidFill>
              </a:rPr>
              <a:t>y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8" name="Zástupný symbol obsahu 2">
            <a:extLst>
              <a:ext uri="{FF2B5EF4-FFF2-40B4-BE49-F238E27FC236}">
                <a16:creationId xmlns:a16="http://schemas.microsoft.com/office/drawing/2014/main" id="{01B683ED-1873-4882-B0DE-DC992F8F893B}"/>
              </a:ext>
            </a:extLst>
          </p:cNvPr>
          <p:cNvSpPr txBox="1">
            <a:spLocks/>
          </p:cNvSpPr>
          <p:nvPr/>
        </p:nvSpPr>
        <p:spPr>
          <a:xfrm>
            <a:off x="1383389" y="5106489"/>
            <a:ext cx="6336704" cy="59697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f</a:t>
            </a:r>
            <a:r>
              <a:rPr lang="en-GB" dirty="0">
                <a:solidFill>
                  <a:srgbClr val="0070C0"/>
                </a:solidFill>
              </a:rPr>
              <a:t>acebook.com/</a:t>
            </a:r>
            <a:r>
              <a:rPr lang="en-GB" dirty="0" err="1">
                <a:solidFill>
                  <a:srgbClr val="0070C0"/>
                </a:solidFill>
              </a:rPr>
              <a:t>DanubeKnowledgeSociety</a:t>
            </a: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</p:txBody>
      </p:sp>
      <p:sp>
        <p:nvSpPr>
          <p:cNvPr id="19" name="Obdĺžnik 18">
            <a:extLst>
              <a:ext uri="{FF2B5EF4-FFF2-40B4-BE49-F238E27FC236}">
                <a16:creationId xmlns:a16="http://schemas.microsoft.com/office/drawing/2014/main" id="{132581F6-EAF9-40D4-BB34-8EC48877178F}"/>
              </a:ext>
            </a:extLst>
          </p:cNvPr>
          <p:cNvSpPr/>
          <p:nvPr/>
        </p:nvSpPr>
        <p:spPr>
          <a:xfrm>
            <a:off x="517965" y="1593359"/>
            <a:ext cx="61796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sk-SK" sz="3600" b="1" cap="none" spc="0" dirty="0" err="1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Contact</a:t>
            </a:r>
            <a:r>
              <a:rPr lang="sk-SK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sk-SK" sz="3600" b="1" cap="none" spc="0" dirty="0" err="1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details</a:t>
            </a:r>
            <a:r>
              <a:rPr lang="sk-SK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</a:p>
        </p:txBody>
      </p:sp>
      <p:sp>
        <p:nvSpPr>
          <p:cNvPr id="21" name="Obdĺžnik 20">
            <a:extLst>
              <a:ext uri="{FF2B5EF4-FFF2-40B4-BE49-F238E27FC236}">
                <a16:creationId xmlns:a16="http://schemas.microsoft.com/office/drawing/2014/main" id="{7E890456-FDAB-49AB-A62B-94FE7ADF68BC}"/>
              </a:ext>
            </a:extLst>
          </p:cNvPr>
          <p:cNvSpPr/>
          <p:nvPr/>
        </p:nvSpPr>
        <p:spPr>
          <a:xfrm>
            <a:off x="155574" y="2472926"/>
            <a:ext cx="44164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sk-SK" sz="2400" b="1" dirty="0"/>
              <a:t>Tom</a:t>
            </a:r>
            <a:r>
              <a:rPr lang="en-US" sz="2400" b="1" dirty="0"/>
              <a:t>as</a:t>
            </a:r>
            <a:r>
              <a:rPr lang="sk-SK" sz="2400" b="1" dirty="0"/>
              <a:t> </a:t>
            </a:r>
            <a:r>
              <a:rPr lang="sk-SK" sz="2400" b="1" dirty="0" err="1"/>
              <a:t>Tab</a:t>
            </a:r>
            <a:r>
              <a:rPr lang="en-US" sz="2400" b="1" dirty="0"/>
              <a:t>is</a:t>
            </a:r>
            <a:endParaRPr lang="sk-SK" sz="2400" b="1" dirty="0"/>
          </a:p>
          <a:p>
            <a:pPr lvl="1"/>
            <a:r>
              <a:rPr lang="sk-SK" sz="2000" dirty="0">
                <a:hlinkClick r:id="rId9"/>
              </a:rPr>
              <a:t>tomas.tabis@minedu.sk</a:t>
            </a:r>
            <a:r>
              <a:rPr lang="en-US" sz="2000" dirty="0"/>
              <a:t> </a:t>
            </a:r>
            <a:endParaRPr lang="sk-SK" sz="2000" dirty="0"/>
          </a:p>
        </p:txBody>
      </p:sp>
      <p:sp>
        <p:nvSpPr>
          <p:cNvPr id="9" name="Zástupný objekt pre obsah 8">
            <a:extLst>
              <a:ext uri="{FF2B5EF4-FFF2-40B4-BE49-F238E27FC236}">
                <a16:creationId xmlns:a16="http://schemas.microsoft.com/office/drawing/2014/main" id="{22287B7D-370D-452F-A108-DDAC24F1043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199" y="1219199"/>
            <a:ext cx="8350535" cy="2287573"/>
          </a:xfrm>
        </p:spPr>
        <p:txBody>
          <a:bodyPr/>
          <a:lstStyle/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364317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ôvod">
  <a:themeElements>
    <a:clrScheme name="Pô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ô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ô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903</TotalTime>
  <Words>453</Words>
  <Application>Microsoft Office PowerPoint</Application>
  <PresentationFormat>Prezentácia na obrazovke (4:3)</PresentationFormat>
  <Paragraphs>59</Paragraphs>
  <Slides>6</Slides>
  <Notes>2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13" baseType="lpstr">
      <vt:lpstr>Arial</vt:lpstr>
      <vt:lpstr>Bookman Old Style</vt:lpstr>
      <vt:lpstr>Calibri</vt:lpstr>
      <vt:lpstr>Gill Sans MT</vt:lpstr>
      <vt:lpstr>Wingdings</vt:lpstr>
      <vt:lpstr>Wingdings 3</vt:lpstr>
      <vt:lpstr>Pôvod</vt:lpstr>
      <vt:lpstr>2 June 2021                          Online</vt:lpstr>
      <vt:lpstr>Survey</vt:lpstr>
      <vt:lpstr>Workshop</vt:lpstr>
      <vt:lpstr>Highlights of the agenda</vt:lpstr>
      <vt:lpstr>Joining the workshop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Up-date of PA7 Tagets discussion</dc:title>
  <dc:creator>Szüdi Jaroslava</dc:creator>
  <cp:lastModifiedBy>ari sz</cp:lastModifiedBy>
  <cp:revision>460</cp:revision>
  <cp:lastPrinted>2019-01-21T15:16:01Z</cp:lastPrinted>
  <dcterms:created xsi:type="dcterms:W3CDTF">2015-12-01T15:20:12Z</dcterms:created>
  <dcterms:modified xsi:type="dcterms:W3CDTF">2021-05-31T19:46:40Z</dcterms:modified>
</cp:coreProperties>
</file>